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58"/>
  </p:notesMasterIdLst>
  <p:handoutMasterIdLst>
    <p:handoutMasterId r:id="rId59"/>
  </p:handoutMasterIdLst>
  <p:sldIdLst>
    <p:sldId id="325" r:id="rId2"/>
    <p:sldId id="346" r:id="rId3"/>
    <p:sldId id="353" r:id="rId4"/>
    <p:sldId id="348" r:id="rId5"/>
    <p:sldId id="354" r:id="rId6"/>
    <p:sldId id="355" r:id="rId7"/>
    <p:sldId id="347" r:id="rId8"/>
    <p:sldId id="349" r:id="rId9"/>
    <p:sldId id="350" r:id="rId10"/>
    <p:sldId id="324" r:id="rId11"/>
    <p:sldId id="391" r:id="rId12"/>
    <p:sldId id="356" r:id="rId13"/>
    <p:sldId id="392" r:id="rId14"/>
    <p:sldId id="358" r:id="rId15"/>
    <p:sldId id="395" r:id="rId16"/>
    <p:sldId id="394" r:id="rId17"/>
    <p:sldId id="357" r:id="rId18"/>
    <p:sldId id="360" r:id="rId19"/>
    <p:sldId id="362" r:id="rId20"/>
    <p:sldId id="363" r:id="rId21"/>
    <p:sldId id="364" r:id="rId22"/>
    <p:sldId id="370" r:id="rId23"/>
    <p:sldId id="365" r:id="rId24"/>
    <p:sldId id="361" r:id="rId25"/>
    <p:sldId id="396" r:id="rId26"/>
    <p:sldId id="397" r:id="rId27"/>
    <p:sldId id="371" r:id="rId28"/>
    <p:sldId id="372" r:id="rId29"/>
    <p:sldId id="373" r:id="rId30"/>
    <p:sldId id="398" r:id="rId31"/>
    <p:sldId id="375" r:id="rId32"/>
    <p:sldId id="367" r:id="rId33"/>
    <p:sldId id="366" r:id="rId34"/>
    <p:sldId id="368" r:id="rId35"/>
    <p:sldId id="369" r:id="rId36"/>
    <p:sldId id="374" r:id="rId37"/>
    <p:sldId id="399" r:id="rId38"/>
    <p:sldId id="400" r:id="rId39"/>
    <p:sldId id="401" r:id="rId40"/>
    <p:sldId id="402" r:id="rId41"/>
    <p:sldId id="403" r:id="rId42"/>
    <p:sldId id="381" r:id="rId43"/>
    <p:sldId id="382" r:id="rId44"/>
    <p:sldId id="383" r:id="rId45"/>
    <p:sldId id="386" r:id="rId46"/>
    <p:sldId id="387" r:id="rId47"/>
    <p:sldId id="388" r:id="rId48"/>
    <p:sldId id="389" r:id="rId49"/>
    <p:sldId id="390" r:id="rId50"/>
    <p:sldId id="384" r:id="rId51"/>
    <p:sldId id="385" r:id="rId52"/>
    <p:sldId id="380" r:id="rId53"/>
    <p:sldId id="376" r:id="rId54"/>
    <p:sldId id="377" r:id="rId55"/>
    <p:sldId id="379" r:id="rId56"/>
    <p:sldId id="378" r:id="rId57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7" autoAdjust="0"/>
    <p:restoredTop sz="97834" autoAdjust="0"/>
  </p:normalViewPr>
  <p:slideViewPr>
    <p:cSldViewPr>
      <p:cViewPr>
        <p:scale>
          <a:sx n="138" d="100"/>
          <a:sy n="138" d="100"/>
        </p:scale>
        <p:origin x="-1188" y="72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Pictures </a:t>
            </a:r>
            <a:r>
              <a:rPr lang="de-DE" dirty="0" err="1" smtClean="0"/>
              <a:t>from</a:t>
            </a:r>
            <a:r>
              <a:rPr lang="de-DE" dirty="0" smtClean="0"/>
              <a:t> https://www.boundless.com/physics/textbooks/boundless-physics-textbook/sound-16/interactions-with-sound-waves-131/interference-466-6692/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012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from</a:t>
            </a:r>
            <a:r>
              <a:rPr lang="de-DE" dirty="0" smtClean="0"/>
              <a:t> http://www.arcade-museum.com/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28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17-Oct-14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wiki.ktxsoftware.com" TargetMode="External"/><Relationship Id="rId2" Type="http://schemas.openxmlformats.org/officeDocument/2006/relationships/hyperlink" Target="http://www.kom.tu-darmstadt.de/teaching/current-courses/sg-lecture0/overview1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achschaft.informatik.tu-darmstadt.de/forum/viewforum.php?f=557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WbLOFGSEDo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ktxsoftware.com/" TargetMode="External"/><Relationship Id="rId2" Type="http://schemas.openxmlformats.org/officeDocument/2006/relationships/hyperlink" Target="https://github.com/KTXSoftware/Kore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game-technology@kom.tu-darmstadt.de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fif.tu-darmstadt.de/fif_topics_structure/fif_serious_games_structure_ref/index.de.jsp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1 </a:t>
            </a:r>
            <a:r>
              <a:rPr lang="de-DE" dirty="0" smtClean="0"/>
              <a:t>–</a:t>
            </a:r>
            <a:r>
              <a:rPr lang="en-US" dirty="0" smtClean="0"/>
              <a:t> 17.10.2014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9618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</a:t>
            </a:r>
            <a:r>
              <a:rPr lang="en-US" sz="1000" dirty="0" err="1" smtClean="0">
                <a:solidFill>
                  <a:schemeClr val="tx1"/>
                </a:solidFill>
              </a:rPr>
              <a:t>Konrad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Dr.-</a:t>
            </a:r>
            <a:r>
              <a:rPr lang="en-US" sz="1000" dirty="0" err="1" smtClean="0">
                <a:solidFill>
                  <a:schemeClr val="tx1"/>
                </a:solidFill>
              </a:rPr>
              <a:t>Ing</a:t>
            </a:r>
            <a:r>
              <a:rPr lang="en-US" sz="1000" dirty="0" smtClean="0">
                <a:solidFill>
                  <a:schemeClr val="tx1"/>
                </a:solidFill>
              </a:rPr>
              <a:t>. Florian </a:t>
            </a:r>
            <a:r>
              <a:rPr lang="en-US" sz="1000" dirty="0" err="1" smtClean="0">
                <a:solidFill>
                  <a:schemeClr val="tx1"/>
                </a:solidFill>
              </a:rPr>
              <a:t>Mehm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C:\Users\fmehm\Downloads\marbellous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8352928" cy="243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mtClean="0">
              <a:solidFill>
                <a:srgbClr val="B5B5B5"/>
              </a:solidFill>
            </a:endParaRPr>
          </a:p>
          <a:p>
            <a:pPr eaLnBrk="1" hangingPunct="1"/>
            <a:endParaRPr lang="en-US" smtClean="0">
              <a:solidFill>
                <a:srgbClr val="B5B5B5"/>
              </a:solidFill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 eaLnBrk="1" hangingPunct="1"/>
            <a:r>
              <a:rPr lang="en-US" smtClean="0"/>
              <a:t>Questions &amp; Contact</a:t>
            </a:r>
          </a:p>
        </p:txBody>
      </p:sp>
      <p:pic>
        <p:nvPicPr>
          <p:cNvPr id="5125" name="Picture 3" descr="fragezeichen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457325"/>
            <a:ext cx="4321175" cy="432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1568197" y="4355774"/>
            <a:ext cx="3168352" cy="2088233"/>
            <a:chOff x="683568" y="3645023"/>
            <a:chExt cx="3168352" cy="2088233"/>
          </a:xfrm>
        </p:grpSpPr>
        <p:sp>
          <p:nvSpPr>
            <p:cNvPr id="2" name="Rechteck 1"/>
            <p:cNvSpPr/>
            <p:nvPr/>
          </p:nvSpPr>
          <p:spPr bwMode="auto">
            <a:xfrm>
              <a:off x="827584" y="3717032"/>
              <a:ext cx="3024336" cy="20162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1026" name="Picture 2" descr="X:\doc\TEMPLATES\Visitenkarten\Visitenkarte__png-format\VisitenkarteMehm-D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645023"/>
              <a:ext cx="3068638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F:\Dropbox\Dropbox\Projekte\ECGBL\Camera_Ready\Florian_Meh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176925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 bwMode="auto">
          <a:xfrm>
            <a:off x="2771800" y="1556792"/>
            <a:ext cx="1656184" cy="266429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RK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6792"/>
            <a:ext cx="1777200" cy="266429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36549" y="6021536"/>
            <a:ext cx="430438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game-technology@kom.tu-darmstadt.de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Video Games</a:t>
            </a:r>
            <a:endParaRPr lang="de-DE" dirty="0"/>
          </a:p>
        </p:txBody>
      </p:sp>
      <p:pic>
        <p:nvPicPr>
          <p:cNvPr id="2050" name="Picture 2" descr="http://upload.wikimedia.org/wikipedia/commons/f/f8/Po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23" y="1484313"/>
            <a:ext cx="6625166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Manual memory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Shader</a:t>
            </a:r>
            <a:r>
              <a:rPr lang="en-US" dirty="0" smtClean="0"/>
              <a:t>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Separate lecture part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~1 hour abstract theory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/>
              <a:t>~</a:t>
            </a:r>
            <a:r>
              <a:rPr lang="en-US" dirty="0" smtClean="0"/>
              <a:t>30 minutes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Focus on 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12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Pseudo-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realtime</a:t>
            </a:r>
            <a:r>
              <a:rPr lang="de-DE" dirty="0"/>
              <a:t> </a:t>
            </a:r>
            <a:r>
              <a:rPr lang="de-DE" dirty="0" err="1" smtClean="0"/>
              <a:t>simulations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427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chess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Focus on fast/</a:t>
            </a:r>
            <a:r>
              <a:rPr lang="de-DE" dirty="0" err="1" smtClean="0"/>
              <a:t>realtime</a:t>
            </a:r>
            <a:r>
              <a:rPr lang="de-DE" dirty="0" smtClean="0"/>
              <a:t> </a:t>
            </a:r>
            <a:r>
              <a:rPr lang="de-DE" dirty="0" err="1" smtClean="0"/>
              <a:t>apps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Running</a:t>
            </a:r>
            <a:r>
              <a:rPr lang="de-DE" dirty="0" smtClean="0"/>
              <a:t> in a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Pseudo-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realtime</a:t>
            </a:r>
            <a:r>
              <a:rPr lang="de-DE" dirty="0"/>
              <a:t> </a:t>
            </a:r>
            <a:r>
              <a:rPr lang="de-DE" dirty="0" err="1"/>
              <a:t>simulations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06" y="1998366"/>
            <a:ext cx="3951056" cy="394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73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artsy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But </a:t>
            </a:r>
            <a:r>
              <a:rPr lang="de-DE" dirty="0" err="1" smtClean="0"/>
              <a:t>understanding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realistic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r>
              <a:rPr lang="de-DE" dirty="0" smtClean="0"/>
              <a:t> also </a:t>
            </a:r>
            <a:r>
              <a:rPr lang="de-DE" dirty="0" err="1" smtClean="0"/>
              <a:t>helps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with</a:t>
            </a:r>
            <a:r>
              <a:rPr lang="de-DE" dirty="0" smtClean="0"/>
              <a:t> non-</a:t>
            </a:r>
            <a:r>
              <a:rPr lang="de-DE" dirty="0" err="1" smtClean="0"/>
              <a:t>realistic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Pseudo-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realtime</a:t>
            </a:r>
            <a:r>
              <a:rPr lang="de-DE" dirty="0"/>
              <a:t> </a:t>
            </a:r>
            <a:r>
              <a:rPr lang="de-DE" dirty="0" err="1" smtClean="0"/>
              <a:t>simulations</a:t>
            </a:r>
            <a:endParaRPr lang="de-DE" dirty="0"/>
          </a:p>
        </p:txBody>
      </p:sp>
      <p:pic>
        <p:nvPicPr>
          <p:cNvPr id="4098" name="Picture 2" descr="http://upload.wikimedia.org/wikipedia/en/f/f4/The_Scre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88" y="1695960"/>
            <a:ext cx="3600400" cy="454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2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 smtClean="0"/>
              <a:t>flight</a:t>
            </a:r>
            <a:r>
              <a:rPr lang="de-DE" dirty="0" smtClean="0"/>
              <a:t> </a:t>
            </a:r>
            <a:r>
              <a:rPr lang="de-DE" dirty="0" err="1" smtClean="0"/>
              <a:t>simulators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Lufthansa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Actual</a:t>
            </a:r>
            <a:r>
              <a:rPr lang="de-DE" dirty="0" smtClean="0"/>
              <a:t> </a:t>
            </a:r>
            <a:r>
              <a:rPr lang="de-DE" dirty="0" err="1" smtClean="0"/>
              <a:t>realism</a:t>
            </a:r>
            <a:r>
              <a:rPr lang="de-DE" dirty="0" smtClean="0"/>
              <a:t> not </a:t>
            </a:r>
            <a:r>
              <a:rPr lang="de-DE" dirty="0" err="1" smtClean="0"/>
              <a:t>necessary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probably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slow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Requires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human </a:t>
            </a:r>
            <a:r>
              <a:rPr lang="de-DE" dirty="0" err="1" smtClean="0"/>
              <a:t>perception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Pseudo-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realtime</a:t>
            </a:r>
            <a:r>
              <a:rPr lang="de-DE" dirty="0"/>
              <a:t> </a:t>
            </a:r>
            <a:r>
              <a:rPr lang="de-DE" dirty="0" err="1" smtClean="0"/>
              <a:t>simulations</a:t>
            </a:r>
            <a:endParaRPr lang="de-DE" dirty="0"/>
          </a:p>
        </p:txBody>
      </p:sp>
      <p:pic>
        <p:nvPicPr>
          <p:cNvPr id="3074" name="Picture 2" descr="http://upload.wikimedia.org/wikipedia/commons/7/79/AC97-0295-13_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042169"/>
            <a:ext cx="3815532" cy="385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875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Human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Output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Pushing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Talking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Moving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Input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Staggering</a:t>
            </a:r>
            <a:r>
              <a:rPr lang="de-DE" dirty="0" smtClean="0"/>
              <a:t> </a:t>
            </a:r>
            <a:r>
              <a:rPr lang="de-DE" dirty="0" err="1" smtClean="0"/>
              <a:t>amounts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Machine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Output</a:t>
            </a:r>
          </a:p>
          <a:p>
            <a:pPr marL="881062" lvl="3" indent="-342900">
              <a:buFont typeface="Arial" panose="020B0604020202020204" pitchFamily="34" charset="0"/>
              <a:buChar char="•"/>
            </a:pPr>
            <a:r>
              <a:rPr lang="de-DE" dirty="0" smtClean="0"/>
              <a:t>Monitor</a:t>
            </a:r>
          </a:p>
          <a:p>
            <a:pPr marL="881062" lvl="3" indent="-342900">
              <a:buFont typeface="Arial" panose="020B0604020202020204" pitchFamily="34" charset="0"/>
              <a:buChar char="•"/>
            </a:pPr>
            <a:r>
              <a:rPr lang="de-DE" dirty="0" smtClean="0"/>
              <a:t>Speakers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Input</a:t>
            </a:r>
          </a:p>
          <a:p>
            <a:pPr marL="881062" lvl="3" indent="-342900">
              <a:buFont typeface="Arial" panose="020B0604020202020204" pitchFamily="34" charset="0"/>
              <a:buChar char="•"/>
            </a:pPr>
            <a:r>
              <a:rPr lang="de-DE" dirty="0" smtClean="0"/>
              <a:t>Buttons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Human-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906" y="2182242"/>
            <a:ext cx="3269682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62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Five senses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Sight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Hearing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Touch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Smell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Taste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Humans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110234"/>
            <a:ext cx="1858516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6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Many senses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External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Sight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Hearing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Touch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Smell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Taste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Acceleration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Temperature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Internal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Kinesthetic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Pain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Humans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110234"/>
            <a:ext cx="1858516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2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03" y="1477347"/>
            <a:ext cx="1768936" cy="2651908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Robert Konrad</a:t>
            </a:r>
          </a:p>
          <a:p>
            <a:pPr lvl="1"/>
            <a:r>
              <a:rPr lang="de-DE" dirty="0" err="1"/>
              <a:t>Favourite</a:t>
            </a:r>
            <a:r>
              <a:rPr lang="de-DE" dirty="0"/>
              <a:t> Game: </a:t>
            </a:r>
            <a:r>
              <a:rPr lang="de-DE" dirty="0" smtClean="0"/>
              <a:t>Super Hexagon</a:t>
            </a:r>
            <a:endParaRPr lang="de-DE" dirty="0"/>
          </a:p>
          <a:p>
            <a:pPr lvl="1"/>
            <a:r>
              <a:rPr lang="de-DE" dirty="0" err="1"/>
              <a:t>Studied</a:t>
            </a:r>
            <a:r>
              <a:rPr lang="de-DE" dirty="0"/>
              <a:t> Computer Science in Darmstadt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PhD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</a:t>
            </a: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Open </a:t>
            </a:r>
            <a:r>
              <a:rPr lang="de-DE" dirty="0" err="1" smtClean="0">
                <a:sym typeface="Wingdings" panose="05000000000000000000" pitchFamily="2" charset="2"/>
              </a:rPr>
              <a:t>source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game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tech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developer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endParaRPr lang="de-DE" dirty="0"/>
          </a:p>
          <a:p>
            <a:r>
              <a:rPr lang="de-DE" dirty="0" smtClean="0"/>
              <a:t>Florian </a:t>
            </a:r>
            <a:r>
              <a:rPr lang="de-DE" dirty="0" err="1" smtClean="0"/>
              <a:t>Mehm</a:t>
            </a:r>
            <a:endParaRPr lang="de-DE" dirty="0" smtClean="0"/>
          </a:p>
          <a:p>
            <a:pPr lvl="1"/>
            <a:r>
              <a:rPr lang="de-DE" dirty="0" err="1" smtClean="0"/>
              <a:t>Favourite</a:t>
            </a:r>
            <a:r>
              <a:rPr lang="de-DE" dirty="0" smtClean="0"/>
              <a:t> Game: The </a:t>
            </a:r>
            <a:r>
              <a:rPr lang="de-DE" dirty="0" err="1" smtClean="0"/>
              <a:t>Longest</a:t>
            </a:r>
            <a:r>
              <a:rPr lang="de-DE" dirty="0" smtClean="0"/>
              <a:t> Journey</a:t>
            </a:r>
            <a:endParaRPr lang="de-DE" dirty="0"/>
          </a:p>
          <a:p>
            <a:pPr lvl="1"/>
            <a:r>
              <a:rPr lang="de-DE" dirty="0" err="1" smtClean="0"/>
              <a:t>Studied</a:t>
            </a:r>
            <a:r>
              <a:rPr lang="de-DE" dirty="0" smtClean="0"/>
              <a:t> Computer Science in Darmstadt</a:t>
            </a:r>
          </a:p>
          <a:p>
            <a:pPr lvl="1"/>
            <a:r>
              <a:rPr lang="de-DE" dirty="0" err="1" smtClean="0"/>
              <a:t>PhD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Multimedia Communications Lab, </a:t>
            </a:r>
            <a:r>
              <a:rPr lang="de-DE" dirty="0" err="1" smtClean="0"/>
              <a:t>Serious</a:t>
            </a:r>
            <a:r>
              <a:rPr lang="de-DE" dirty="0" smtClean="0"/>
              <a:t> Games</a:t>
            </a:r>
          </a:p>
          <a:p>
            <a:pPr lvl="2"/>
            <a:r>
              <a:rPr lang="de-DE" dirty="0" smtClean="0"/>
              <a:t>Focus on </a:t>
            </a:r>
            <a:r>
              <a:rPr lang="de-DE" dirty="0" err="1" smtClean="0"/>
              <a:t>authoring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Welcome!</a:t>
            </a:r>
            <a:endParaRPr lang="de-DE" dirty="0"/>
          </a:p>
        </p:txBody>
      </p:sp>
      <p:pic>
        <p:nvPicPr>
          <p:cNvPr id="7" name="Picture 3" descr="F:\Dropbox\Dropbox\Projekte\ECGBL\Camera_Ready\Florian_Meh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717032"/>
            <a:ext cx="176925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916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Most dominant </a:t>
            </a:r>
            <a:r>
              <a:rPr lang="de-DE" dirty="0" err="1" smtClean="0"/>
              <a:t>sensors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Measure</a:t>
            </a:r>
            <a:r>
              <a:rPr lang="de-DE" dirty="0" smtClean="0"/>
              <a:t> different </a:t>
            </a:r>
            <a:r>
              <a:rPr lang="de-DE" dirty="0" err="1" smtClean="0"/>
              <a:t>kinds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waves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Eyes and Ears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068960"/>
            <a:ext cx="448285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1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9/9c/Nonsinusoidal_waveleng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3049219"/>
            <a:ext cx="63246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Wave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Oscillation Direction (for transverse waves)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Amplitude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Speed (often constant)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Wavelength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Waveform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Frequency =</a:t>
            </a:r>
            <a:br>
              <a:rPr lang="en-US" dirty="0" smtClean="0"/>
            </a:br>
            <a:r>
              <a:rPr lang="en-US" dirty="0" smtClean="0"/>
              <a:t>Speed / Wavelength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54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Superposition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Wave Interaction</a:t>
            </a:r>
            <a:endParaRPr lang="de-DE" dirty="0"/>
          </a:p>
        </p:txBody>
      </p:sp>
      <p:pic>
        <p:nvPicPr>
          <p:cNvPr id="5122" name="Picture 2" descr="https://figures.boundless.com/24097/full/figure-17-10-03a.j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2592288" cy="159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figures.boundless.com/22547/full/figure-17-10-02a.jp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34547"/>
            <a:ext cx="2633935" cy="156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60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Electromagnetic</a:t>
            </a:r>
            <a:r>
              <a:rPr lang="de-DE" dirty="0" smtClean="0"/>
              <a:t> </a:t>
            </a:r>
            <a:r>
              <a:rPr lang="de-DE" dirty="0" err="1" smtClean="0"/>
              <a:t>waves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Transverse </a:t>
            </a:r>
            <a:r>
              <a:rPr lang="de-DE" dirty="0" err="1" smtClean="0"/>
              <a:t>waves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Direction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oscillation</a:t>
            </a:r>
            <a:r>
              <a:rPr lang="de-DE" dirty="0" smtClean="0"/>
              <a:t> orthogonal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wave</a:t>
            </a:r>
            <a:r>
              <a:rPr lang="de-DE" dirty="0" smtClean="0"/>
              <a:t> </a:t>
            </a:r>
            <a:r>
              <a:rPr lang="de-DE" dirty="0" err="1" smtClean="0"/>
              <a:t>direction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Very</a:t>
            </a:r>
            <a:r>
              <a:rPr lang="de-DE" dirty="0" smtClean="0"/>
              <a:t>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Usually</a:t>
            </a:r>
            <a:r>
              <a:rPr lang="de-DE" dirty="0" smtClean="0"/>
              <a:t> </a:t>
            </a:r>
            <a:r>
              <a:rPr lang="de-DE" dirty="0" err="1" smtClean="0"/>
              <a:t>discussed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simplified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models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Light </a:t>
            </a:r>
            <a:r>
              <a:rPr lang="de-DE" dirty="0" err="1" smtClean="0"/>
              <a:t>Waves</a:t>
            </a:r>
            <a:endParaRPr lang="de-DE" dirty="0"/>
          </a:p>
        </p:txBody>
      </p:sp>
      <p:pic>
        <p:nvPicPr>
          <p:cNvPr id="6146" name="Picture 2" descr="http://upload.wikimedia.org/wikipedia/commons/thumb/0/09/Kepler-Fernrohr_%28Schema%29.svg/783px-Kepler-Fernrohr_%28Schema%29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93" y="3952726"/>
            <a:ext cx="5335295" cy="248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576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Two units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Surround view or 3D view depending on arrangement</a:t>
            </a:r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Optical Sensors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20" y="2780928"/>
            <a:ext cx="4680180" cy="31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87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lens focuses light on the retina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Rods measure light intensity/energy</a:t>
            </a:r>
            <a:br>
              <a:rPr lang="en-US" dirty="0" smtClean="0"/>
            </a:br>
            <a:r>
              <a:rPr lang="en-US" dirty="0" smtClean="0"/>
              <a:t>(wave amplitude and frequency)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Cones only react to specific wavelengths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Three different kinds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Red, green and blue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eye</a:t>
            </a:r>
            <a:endParaRPr lang="de-DE" dirty="0"/>
          </a:p>
        </p:txBody>
      </p:sp>
      <p:pic>
        <p:nvPicPr>
          <p:cNvPr id="8194" name="Picture 2" descr="http://starizona.com/acb/ccd/advimages/eye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5293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459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Brain </a:t>
            </a:r>
            <a:r>
              <a:rPr lang="de-DE" dirty="0" err="1" smtClean="0"/>
              <a:t>interpolates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Brain </a:t>
            </a:r>
            <a:r>
              <a:rPr lang="de-DE" dirty="0" err="1" smtClean="0"/>
              <a:t>sees</a:t>
            </a:r>
            <a:r>
              <a:rPr lang="de-DE" dirty="0" smtClean="0"/>
              <a:t> </a:t>
            </a:r>
            <a:r>
              <a:rPr lang="de-DE" dirty="0" err="1" smtClean="0"/>
              <a:t>magenta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interpolation</a:t>
            </a:r>
            <a:r>
              <a:rPr lang="de-DE" dirty="0" smtClean="0"/>
              <a:t> </a:t>
            </a:r>
            <a:r>
              <a:rPr lang="de-DE" dirty="0" err="1" smtClean="0"/>
              <a:t>fails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Same </a:t>
            </a:r>
            <a:r>
              <a:rPr lang="de-DE" dirty="0" err="1" smtClean="0"/>
              <a:t>amounts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blue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red</a:t>
            </a:r>
            <a:r>
              <a:rPr lang="de-DE" dirty="0" smtClean="0"/>
              <a:t> but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green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Colors </a:t>
            </a:r>
            <a:r>
              <a:rPr lang="de-DE" dirty="0" err="1" smtClean="0"/>
              <a:t>are</a:t>
            </a:r>
            <a:r>
              <a:rPr lang="de-DE" dirty="0" smtClean="0"/>
              <a:t> not just </a:t>
            </a:r>
            <a:r>
              <a:rPr lang="de-DE" dirty="0" err="1" smtClean="0"/>
              <a:t>wavelengths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2D </a:t>
            </a:r>
            <a:r>
              <a:rPr lang="de-DE" dirty="0" err="1" smtClean="0"/>
              <a:t>value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</a:t>
            </a:r>
            <a:r>
              <a:rPr lang="de-DE" dirty="0" smtClean="0"/>
              <a:t>, </a:t>
            </a:r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blue</a:t>
            </a:r>
            <a:endParaRPr lang="de-DE" dirty="0"/>
          </a:p>
        </p:txBody>
      </p:sp>
      <p:pic>
        <p:nvPicPr>
          <p:cNvPr id="10242" name="Picture 2" descr="http://upload.wikimedia.org/wikipedia/commons/c/c4/Rendered_Spect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0" y="1556792"/>
            <a:ext cx="8278672" cy="55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upload.wikimedia.org/wikipedia/commons/thumb/f/f3/CIExy1931_fixed.svg/476px-CIExy1931_fix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75" y="3501008"/>
            <a:ext cx="2572467" cy="291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570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Exact</a:t>
            </a:r>
            <a:r>
              <a:rPr lang="de-DE" dirty="0" smtClean="0"/>
              <a:t> </a:t>
            </a:r>
            <a:r>
              <a:rPr lang="de-DE" dirty="0" err="1" smtClean="0"/>
              <a:t>counterpart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human </a:t>
            </a:r>
            <a:r>
              <a:rPr lang="de-DE" dirty="0" err="1" smtClean="0"/>
              <a:t>eye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Red</a:t>
            </a:r>
            <a:r>
              <a:rPr lang="de-DE" dirty="0" smtClean="0"/>
              <a:t>, </a:t>
            </a:r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blue</a:t>
            </a:r>
            <a:r>
              <a:rPr lang="de-DE" dirty="0" smtClean="0"/>
              <a:t> </a:t>
            </a:r>
            <a:r>
              <a:rPr lang="de-DE" dirty="0" err="1" smtClean="0"/>
              <a:t>emitters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physically</a:t>
            </a:r>
            <a:r>
              <a:rPr lang="de-DE" dirty="0" smtClean="0"/>
              <a:t> </a:t>
            </a:r>
            <a:r>
              <a:rPr lang="de-DE" dirty="0" err="1" smtClean="0"/>
              <a:t>accurate</a:t>
            </a:r>
            <a:r>
              <a:rPr lang="de-DE" dirty="0" smtClean="0"/>
              <a:t>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reproduction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Monitors</a:t>
            </a:r>
            <a:endParaRPr lang="de-DE" dirty="0"/>
          </a:p>
        </p:txBody>
      </p:sp>
      <p:pic>
        <p:nvPicPr>
          <p:cNvPr id="9218" name="Picture 2" descr="http://upload.wikimedia.org/wikipedia/commons/8/84/Monitor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4" y="4077072"/>
            <a:ext cx="246697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37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Designated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 </a:t>
            </a:r>
            <a:r>
              <a:rPr lang="de-DE" dirty="0" err="1" smtClean="0"/>
              <a:t>area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transferred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monitor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framebuffer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Structurally</a:t>
            </a:r>
            <a:r>
              <a:rPr lang="de-DE" dirty="0" smtClean="0"/>
              <a:t> </a:t>
            </a:r>
            <a:r>
              <a:rPr lang="de-DE" dirty="0" err="1" smtClean="0"/>
              <a:t>equivalent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1 </a:t>
            </a:r>
            <a:r>
              <a:rPr lang="de-DE" dirty="0" err="1" smtClean="0"/>
              <a:t>red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r>
              <a:rPr lang="de-DE" dirty="0" smtClean="0"/>
              <a:t>, 1 </a:t>
            </a:r>
            <a:r>
              <a:rPr lang="de-DE" dirty="0" err="1" smtClean="0"/>
              <a:t>green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r>
              <a:rPr lang="de-DE" dirty="0" smtClean="0"/>
              <a:t>, 1 </a:t>
            </a:r>
            <a:r>
              <a:rPr lang="de-DE" dirty="0" err="1" smtClean="0"/>
              <a:t>blue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r>
              <a:rPr lang="de-DE" dirty="0" smtClean="0"/>
              <a:t>, …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Computer -&gt; Monitor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33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Monitors </a:t>
            </a:r>
            <a:r>
              <a:rPr lang="de-DE" dirty="0" err="1" smtClean="0"/>
              <a:t>typically</a:t>
            </a:r>
            <a:r>
              <a:rPr lang="de-DE" dirty="0" smtClean="0"/>
              <a:t> </a:t>
            </a:r>
            <a:r>
              <a:rPr lang="de-DE" dirty="0" err="1" smtClean="0"/>
              <a:t>operate</a:t>
            </a:r>
            <a:r>
              <a:rPr lang="de-DE" dirty="0" smtClean="0"/>
              <a:t> at </a:t>
            </a:r>
            <a:r>
              <a:rPr lang="de-DE" dirty="0" err="1" smtClean="0"/>
              <a:t>framerates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60 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Picture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transfered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a </a:t>
            </a:r>
            <a:r>
              <a:rPr lang="de-DE" dirty="0" err="1" smtClean="0"/>
              <a:t>designated</a:t>
            </a:r>
            <a:r>
              <a:rPr lang="de-DE" dirty="0" smtClean="0"/>
              <a:t> </a:t>
            </a:r>
            <a:r>
              <a:rPr lang="de-DE" dirty="0" err="1" smtClean="0"/>
              <a:t>timeslot</a:t>
            </a:r>
            <a:r>
              <a:rPr lang="de-DE" dirty="0" smtClean="0"/>
              <a:t> (</a:t>
            </a:r>
            <a:r>
              <a:rPr lang="de-DE" dirty="0" err="1" smtClean="0"/>
              <a:t>vblank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Game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timeslot</a:t>
            </a:r>
            <a:r>
              <a:rPr lang="de-DE" dirty="0" smtClean="0"/>
              <a:t> after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,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else</a:t>
            </a:r>
            <a:r>
              <a:rPr lang="de-DE" dirty="0" smtClean="0"/>
              <a:t>…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Vertical</a:t>
            </a:r>
            <a:r>
              <a:rPr lang="de-DE" dirty="0" smtClean="0"/>
              <a:t> </a:t>
            </a:r>
            <a:r>
              <a:rPr lang="de-DE" dirty="0" err="1" smtClean="0"/>
              <a:t>Sync</a:t>
            </a:r>
            <a:endParaRPr lang="de-DE" dirty="0"/>
          </a:p>
        </p:txBody>
      </p:sp>
      <p:pic>
        <p:nvPicPr>
          <p:cNvPr id="11266" name="Picture 2" descr="http://upload.wikimedia.org/wikipedia/commons/0/03/Tearing_%28simulated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60043"/>
            <a:ext cx="3816424" cy="286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4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381000" eaLnBrk="1" hangingPunct="1">
              <a:lnSpc>
                <a:spcPct val="90000"/>
              </a:lnSpc>
            </a:pPr>
            <a:r>
              <a:rPr lang="de-DE" altLang="de-DE" sz="1800" dirty="0" err="1" smtClean="0"/>
              <a:t>Lecture</a:t>
            </a:r>
            <a:r>
              <a:rPr lang="de-DE" altLang="de-DE" sz="1800" dirty="0" smtClean="0"/>
              <a:t> </a:t>
            </a:r>
            <a:r>
              <a:rPr lang="de-DE" altLang="de-DE" sz="1800" dirty="0"/>
              <a:t>(V2, </a:t>
            </a:r>
            <a:r>
              <a:rPr lang="de-DE" altLang="de-DE" sz="1800" dirty="0" err="1" smtClean="0"/>
              <a:t>weekly</a:t>
            </a:r>
            <a:r>
              <a:rPr lang="de-DE" altLang="de-DE" sz="1800" dirty="0" smtClean="0"/>
              <a:t>)</a:t>
            </a:r>
            <a:endParaRPr lang="de-DE" altLang="de-DE" sz="1800" dirty="0"/>
          </a:p>
          <a:p>
            <a:pPr marL="523875" lvl="1" indent="-342900" eaLnBrk="1" hangingPunct="1">
              <a:lnSpc>
                <a:spcPct val="90000"/>
              </a:lnSpc>
              <a:buFontTx/>
              <a:buChar char="•"/>
            </a:pPr>
            <a:r>
              <a:rPr lang="de-DE" altLang="de-DE" sz="1600" dirty="0" err="1" smtClean="0"/>
              <a:t>Friday</a:t>
            </a:r>
            <a:r>
              <a:rPr lang="de-DE" altLang="de-DE" sz="1600" dirty="0" smtClean="0"/>
              <a:t>, 9:50 </a:t>
            </a:r>
            <a:r>
              <a:rPr lang="de-DE" altLang="de-DE" sz="1600" dirty="0" err="1" smtClean="0"/>
              <a:t>to</a:t>
            </a:r>
            <a:r>
              <a:rPr lang="de-DE" altLang="de-DE" sz="1600" dirty="0" smtClean="0"/>
              <a:t> 11:30</a:t>
            </a:r>
            <a:r>
              <a:rPr lang="de-DE" altLang="de-DE" sz="1600" dirty="0"/>
              <a:t>, S103/9</a:t>
            </a:r>
          </a:p>
          <a:p>
            <a:pPr marL="523875" lvl="1" indent="-342900" eaLnBrk="1" hangingPunct="1">
              <a:lnSpc>
                <a:spcPct val="90000"/>
              </a:lnSpc>
              <a:buFontTx/>
              <a:buChar char="•"/>
            </a:pPr>
            <a:r>
              <a:rPr lang="de-DE" altLang="de-DE" sz="1600" dirty="0" err="1" smtClean="0"/>
              <a:t>Lecturers</a:t>
            </a:r>
            <a:r>
              <a:rPr lang="de-DE" altLang="de-DE" sz="1600" dirty="0" smtClean="0"/>
              <a:t>: Robert Konrad, Florian Mehm</a:t>
            </a:r>
            <a:endParaRPr lang="de-DE" altLang="de-DE" sz="1400" dirty="0"/>
          </a:p>
          <a:p>
            <a:pPr marL="381000" indent="-381000" eaLnBrk="1" hangingPunct="1">
              <a:lnSpc>
                <a:spcPct val="90000"/>
              </a:lnSpc>
              <a:spcBef>
                <a:spcPct val="80000"/>
              </a:spcBef>
            </a:pPr>
            <a:r>
              <a:rPr lang="de-DE" altLang="de-DE" sz="1800" dirty="0" err="1" smtClean="0"/>
              <a:t>Exercise</a:t>
            </a:r>
            <a:r>
              <a:rPr lang="de-DE" altLang="de-DE" sz="1800" dirty="0" smtClean="0"/>
              <a:t> </a:t>
            </a:r>
            <a:r>
              <a:rPr lang="de-DE" altLang="de-DE" sz="1800" dirty="0"/>
              <a:t>(Ü2, </a:t>
            </a:r>
            <a:r>
              <a:rPr lang="de-DE" altLang="de-DE" sz="1800" dirty="0" err="1" smtClean="0"/>
              <a:t>weekly</a:t>
            </a:r>
            <a:r>
              <a:rPr lang="de-DE" altLang="de-DE" sz="1800" dirty="0" smtClean="0"/>
              <a:t>)</a:t>
            </a:r>
            <a:endParaRPr lang="de-DE" altLang="de-DE" sz="1800" dirty="0"/>
          </a:p>
          <a:p>
            <a:pPr marL="523875" lvl="1" indent="-342900" eaLnBrk="1" hangingPunct="1">
              <a:lnSpc>
                <a:spcPct val="90000"/>
              </a:lnSpc>
              <a:buFontTx/>
              <a:buChar char="•"/>
            </a:pPr>
            <a:r>
              <a:rPr lang="de-DE" altLang="de-DE" sz="1600" dirty="0" err="1" smtClean="0"/>
              <a:t>Friday</a:t>
            </a:r>
            <a:r>
              <a:rPr lang="de-DE" altLang="de-DE" sz="1600" dirty="0" smtClean="0"/>
              <a:t>, after </a:t>
            </a:r>
            <a:r>
              <a:rPr lang="de-DE" altLang="de-DE" sz="1600" dirty="0" err="1" smtClean="0"/>
              <a:t>lecture</a:t>
            </a:r>
            <a:r>
              <a:rPr lang="de-DE" altLang="de-DE" sz="1600" dirty="0" smtClean="0"/>
              <a:t>, 11:40 – 13:20</a:t>
            </a:r>
            <a:r>
              <a:rPr lang="de-DE" altLang="de-DE" sz="1600" dirty="0"/>
              <a:t>, S103/100</a:t>
            </a:r>
            <a:endParaRPr lang="de-DE" altLang="de-DE" sz="1600" dirty="0" smtClean="0"/>
          </a:p>
          <a:p>
            <a:pPr marL="523875" lvl="1" indent="-342900"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de-DE" altLang="de-DE" sz="1600" dirty="0" err="1" smtClean="0"/>
              <a:t>Theory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and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implemention</a:t>
            </a:r>
            <a:r>
              <a:rPr lang="de-DE" altLang="de-DE" sz="1600" dirty="0" smtClean="0"/>
              <a:t> (</a:t>
            </a:r>
            <a:r>
              <a:rPr lang="de-DE" altLang="de-DE" sz="1600" dirty="0" err="1" smtClean="0"/>
              <a:t>game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programming</a:t>
            </a:r>
            <a:r>
              <a:rPr lang="de-DE" altLang="de-DE" sz="1600" dirty="0" smtClean="0"/>
              <a:t>)</a:t>
            </a:r>
          </a:p>
          <a:p>
            <a:pPr marL="523875" lvl="1" indent="-342900"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de-DE" altLang="de-DE" sz="1600" dirty="0" err="1" smtClean="0"/>
              <a:t>Each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week</a:t>
            </a:r>
            <a:r>
              <a:rPr lang="de-DE" altLang="de-DE" sz="1600" dirty="0" smtClean="0"/>
              <a:t> 1 </a:t>
            </a:r>
            <a:r>
              <a:rPr lang="de-DE" altLang="de-DE" sz="1600" dirty="0" err="1" smtClean="0"/>
              <a:t>exercise</a:t>
            </a:r>
            <a:r>
              <a:rPr lang="de-DE" altLang="de-DE" sz="1600" dirty="0" smtClean="0"/>
              <a:t>, 1 </a:t>
            </a:r>
            <a:r>
              <a:rPr lang="de-DE" altLang="de-DE" sz="1600" dirty="0" err="1" smtClean="0"/>
              <a:t>week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to</a:t>
            </a:r>
            <a:r>
              <a:rPr lang="de-DE" altLang="de-DE" sz="1600" dirty="0"/>
              <a:t> </a:t>
            </a:r>
            <a:r>
              <a:rPr lang="de-DE" altLang="de-DE" sz="1600" dirty="0" err="1" smtClean="0"/>
              <a:t>work</a:t>
            </a:r>
            <a:r>
              <a:rPr lang="de-DE" altLang="de-DE" sz="1600" dirty="0" smtClean="0"/>
              <a:t> on </a:t>
            </a:r>
            <a:r>
              <a:rPr lang="de-DE" altLang="de-DE" sz="1600" dirty="0" err="1" smtClean="0"/>
              <a:t>the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task</a:t>
            </a:r>
            <a:endParaRPr lang="de-DE" altLang="de-DE" sz="1600" dirty="0"/>
          </a:p>
          <a:p>
            <a:pPr marL="523875" lvl="1" indent="-342900"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endParaRPr lang="de-DE" altLang="de-DE" sz="1600" dirty="0"/>
          </a:p>
          <a:p>
            <a:pPr marL="381000" indent="-381000" eaLnBrk="1" hangingPunct="1">
              <a:lnSpc>
                <a:spcPct val="90000"/>
              </a:lnSpc>
              <a:spcBef>
                <a:spcPct val="80000"/>
              </a:spcBef>
            </a:pPr>
            <a:r>
              <a:rPr lang="de-DE" altLang="de-DE" sz="1800" dirty="0" err="1" smtClean="0"/>
              <a:t>Exam</a:t>
            </a:r>
            <a:endParaRPr lang="de-DE" altLang="de-DE" sz="1800" dirty="0"/>
          </a:p>
          <a:p>
            <a:pPr marL="523875" lvl="1" indent="-342900" eaLnBrk="1" hangingPunct="1">
              <a:lnSpc>
                <a:spcPct val="90000"/>
              </a:lnSpc>
              <a:buFontTx/>
              <a:buChar char="•"/>
            </a:pPr>
            <a:r>
              <a:rPr lang="de-DE" altLang="de-DE" sz="1600" dirty="0" smtClean="0"/>
              <a:t>90 </a:t>
            </a:r>
            <a:r>
              <a:rPr lang="de-DE" altLang="de-DE" sz="1600" dirty="0" err="1" smtClean="0"/>
              <a:t>Minutes</a:t>
            </a:r>
            <a:endParaRPr lang="de-DE" altLang="de-DE" sz="1600" dirty="0" smtClean="0"/>
          </a:p>
          <a:p>
            <a:pPr marL="523875" lvl="1" indent="-342900" eaLnBrk="1" hangingPunct="1">
              <a:lnSpc>
                <a:spcPct val="90000"/>
              </a:lnSpc>
              <a:buFontTx/>
              <a:buChar char="•"/>
            </a:pPr>
            <a:r>
              <a:rPr lang="de-DE" altLang="de-DE" sz="1600" dirty="0" smtClean="0"/>
              <a:t>Date </a:t>
            </a:r>
            <a:r>
              <a:rPr lang="de-DE" altLang="de-DE" sz="1600" dirty="0" err="1" smtClean="0"/>
              <a:t>and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location</a:t>
            </a:r>
            <a:r>
              <a:rPr lang="de-DE" altLang="de-DE" sz="1600" dirty="0" smtClean="0"/>
              <a:t> TBD</a:t>
            </a:r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3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Render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off-screen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vblank</a:t>
            </a:r>
            <a:r>
              <a:rPr lang="de-DE" dirty="0" smtClean="0"/>
              <a:t> </a:t>
            </a:r>
            <a:r>
              <a:rPr lang="de-DE" dirty="0" err="1" smtClean="0"/>
              <a:t>signal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Set </a:t>
            </a:r>
            <a:r>
              <a:rPr lang="de-DE" dirty="0" err="1" smtClean="0"/>
              <a:t>buffer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monitor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Repeat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Triple </a:t>
            </a:r>
            <a:r>
              <a:rPr lang="de-DE" dirty="0" err="1" smtClean="0"/>
              <a:t>buffering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Additional </a:t>
            </a:r>
            <a:r>
              <a:rPr lang="de-DE" dirty="0" err="1" smtClean="0"/>
              <a:t>buffer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waiting</a:t>
            </a:r>
            <a:r>
              <a:rPr lang="de-DE" dirty="0" smtClean="0"/>
              <a:t> time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thing</a:t>
            </a:r>
            <a:r>
              <a:rPr lang="de-DE" dirty="0" smtClean="0"/>
              <a:t> - G-</a:t>
            </a:r>
            <a:r>
              <a:rPr lang="de-DE" dirty="0" err="1" smtClean="0"/>
              <a:t>Sync</a:t>
            </a:r>
            <a:r>
              <a:rPr lang="de-DE" dirty="0" smtClean="0"/>
              <a:t> (</a:t>
            </a:r>
            <a:r>
              <a:rPr lang="de-DE" dirty="0" err="1" smtClean="0"/>
              <a:t>nVidia</a:t>
            </a:r>
            <a:r>
              <a:rPr lang="de-DE" dirty="0" smtClean="0"/>
              <a:t>), </a:t>
            </a:r>
            <a:r>
              <a:rPr lang="de-DE" dirty="0" err="1" smtClean="0"/>
              <a:t>Freesync</a:t>
            </a:r>
            <a:r>
              <a:rPr lang="de-DE" dirty="0" smtClean="0"/>
              <a:t> (AMD)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Dynamic </a:t>
            </a:r>
            <a:r>
              <a:rPr lang="de-DE" dirty="0" err="1" smtClean="0"/>
              <a:t>monitor</a:t>
            </a:r>
            <a:r>
              <a:rPr lang="de-DE" dirty="0" smtClean="0"/>
              <a:t> framerate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Transfer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finished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Double </a:t>
            </a:r>
            <a:r>
              <a:rPr lang="de-DE" dirty="0" err="1" smtClean="0"/>
              <a:t>Buffering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0051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Monitors do not </a:t>
            </a:r>
            <a:r>
              <a:rPr lang="de-DE" dirty="0" err="1" smtClean="0"/>
              <a:t>emit</a:t>
            </a:r>
            <a:r>
              <a:rPr lang="de-DE" dirty="0" smtClean="0"/>
              <a:t> 50% light </a:t>
            </a:r>
            <a:r>
              <a:rPr lang="de-DE" dirty="0" err="1" smtClean="0"/>
              <a:t>intensity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50% light </a:t>
            </a:r>
            <a:r>
              <a:rPr lang="de-DE" dirty="0" err="1" smtClean="0"/>
              <a:t>value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Work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gamma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Monitor </a:t>
            </a:r>
            <a:r>
              <a:rPr lang="de-DE" dirty="0" err="1" smtClean="0"/>
              <a:t>color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ideal</a:t>
            </a:r>
            <a:br>
              <a:rPr lang="de-DE" dirty="0" smtClean="0"/>
            </a:b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Gamma</a:t>
            </a:r>
            <a:endParaRPr lang="de-DE" dirty="0"/>
          </a:p>
        </p:txBody>
      </p:sp>
      <p:pic>
        <p:nvPicPr>
          <p:cNvPr id="12290" name="Picture 2" descr="I_{\mathrm{out}} = {I_{\mathrm{in}}}^{\gamma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upload.wikimedia.org/wikipedia/commons/thumb/a/af/Gammafrp.svg/538px-Gammafr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85" y="3468414"/>
            <a:ext cx="3513803" cy="29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63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Air compression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Longitudinal Waves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~343 </a:t>
            </a:r>
            <a:r>
              <a:rPr lang="en-US" dirty="0"/>
              <a:t>m/s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Waves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26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Also two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Infer direction by measuring</a:t>
            </a:r>
            <a:br>
              <a:rPr lang="en-US" dirty="0" smtClean="0"/>
            </a:br>
            <a:r>
              <a:rPr lang="en-US" dirty="0" smtClean="0"/>
              <a:t>time differences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Measures actual wave forms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Sound </a:t>
            </a:r>
            <a:r>
              <a:rPr lang="de-DE" dirty="0" err="1" smtClean="0"/>
              <a:t>sensors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80" y="2074230"/>
            <a:ext cx="2326708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9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Construct actual sound waves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Physically accurate reproduction</a:t>
            </a:r>
            <a:br>
              <a:rPr lang="en-US" dirty="0" smtClean="0"/>
            </a:br>
            <a:r>
              <a:rPr lang="en-US" dirty="0" smtClean="0"/>
              <a:t>of original waves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Loudspeakers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95666" y="2542282"/>
            <a:ext cx="2895922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92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Small ring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Discretely</a:t>
            </a:r>
            <a:r>
              <a:rPr lang="de-DE" dirty="0" smtClean="0"/>
              <a:t> </a:t>
            </a:r>
            <a:r>
              <a:rPr lang="de-DE" dirty="0" err="1" smtClean="0"/>
              <a:t>sampled</a:t>
            </a:r>
            <a:r>
              <a:rPr lang="de-DE" dirty="0" smtClean="0"/>
              <a:t> </a:t>
            </a:r>
            <a:r>
              <a:rPr lang="de-DE" dirty="0" err="1" smtClean="0"/>
              <a:t>waveform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Pointer </a:t>
            </a:r>
            <a:r>
              <a:rPr lang="de-DE" dirty="0" err="1" smtClean="0"/>
              <a:t>to</a:t>
            </a:r>
            <a:r>
              <a:rPr lang="de-DE" dirty="0" smtClean="0"/>
              <a:t> last sample </a:t>
            </a:r>
            <a:r>
              <a:rPr lang="de-DE" dirty="0" err="1" smtClean="0"/>
              <a:t>written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Pointer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sample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Computer -&gt; Speaker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2254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Superpositioning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Adding</a:t>
            </a:r>
            <a:r>
              <a:rPr lang="de-DE" dirty="0" smtClean="0"/>
              <a:t> </a:t>
            </a:r>
            <a:r>
              <a:rPr lang="de-DE" dirty="0" err="1" smtClean="0"/>
              <a:t>waves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Again</a:t>
            </a:r>
            <a:r>
              <a:rPr lang="de-DE" dirty="0" smtClean="0"/>
              <a:t> </a:t>
            </a:r>
            <a:r>
              <a:rPr lang="de-DE" dirty="0" err="1" smtClean="0"/>
              <a:t>physically</a:t>
            </a:r>
            <a:r>
              <a:rPr lang="de-DE" dirty="0" smtClean="0"/>
              <a:t> </a:t>
            </a:r>
            <a:r>
              <a:rPr lang="de-DE" dirty="0" err="1" smtClean="0"/>
              <a:t>accurate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Actual</a:t>
            </a:r>
            <a:r>
              <a:rPr lang="de-DE" dirty="0" smtClean="0"/>
              <a:t> </a:t>
            </a:r>
            <a:r>
              <a:rPr lang="de-DE" dirty="0" err="1" smtClean="0"/>
              <a:t>danger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superposition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mixing</a:t>
            </a:r>
            <a:r>
              <a:rPr lang="de-DE" dirty="0" smtClean="0"/>
              <a:t> </a:t>
            </a:r>
            <a:r>
              <a:rPr lang="de-DE" dirty="0" err="1" smtClean="0"/>
              <a:t>identical</a:t>
            </a:r>
            <a:r>
              <a:rPr lang="de-DE" dirty="0" smtClean="0"/>
              <a:t> </a:t>
            </a:r>
            <a:r>
              <a:rPr lang="de-DE" dirty="0" err="1" smtClean="0"/>
              <a:t>sounds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Sound Mixing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73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restricted</a:t>
            </a:r>
            <a:r>
              <a:rPr lang="de-DE" dirty="0" smtClean="0"/>
              <a:t> „</a:t>
            </a:r>
            <a:r>
              <a:rPr lang="de-DE" dirty="0" err="1" smtClean="0"/>
              <a:t>touch</a:t>
            </a:r>
            <a:r>
              <a:rPr lang="de-DE" dirty="0" smtClean="0"/>
              <a:t>“ </a:t>
            </a:r>
            <a:r>
              <a:rPr lang="de-DE" dirty="0" err="1" smtClean="0"/>
              <a:t>output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Rumble</a:t>
            </a:r>
            <a:r>
              <a:rPr lang="de-DE" dirty="0" smtClean="0"/>
              <a:t> / Force Feedback</a:t>
            </a:r>
            <a:endParaRPr lang="de-DE" dirty="0"/>
          </a:p>
        </p:txBody>
      </p:sp>
      <p:pic>
        <p:nvPicPr>
          <p:cNvPr id="13314" name="Picture 2" descr="http://upload.wikimedia.org/wikipedia/commons/0/09/Speed_Link_FirstStrike_USB-Gamepa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49472"/>
            <a:ext cx="4916213" cy="32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881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Sega R-360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Acceleration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/>
          </a:p>
        </p:txBody>
      </p:sp>
      <p:pic>
        <p:nvPicPr>
          <p:cNvPr id="14338" name="Picture 2" descr="http://www.arcade-museum.com/images/118/11812421551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77281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069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Virtuix</a:t>
            </a:r>
            <a:r>
              <a:rPr lang="de-DE" dirty="0" smtClean="0"/>
              <a:t> </a:t>
            </a:r>
            <a:r>
              <a:rPr lang="de-DE" dirty="0" err="1" smtClean="0"/>
              <a:t>Omni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Kinesthetic</a:t>
            </a:r>
            <a:endParaRPr lang="de-DE" dirty="0"/>
          </a:p>
        </p:txBody>
      </p:sp>
      <p:pic>
        <p:nvPicPr>
          <p:cNvPr id="15362" name="Picture 2" descr="http://upload.wikimedia.org/wikipedia/commons/f/fd/Virtuix_Omni_Skyrim_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48" y="1716074"/>
            <a:ext cx="3171440" cy="45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Sign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TuCan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Consultation</a:t>
            </a:r>
            <a:r>
              <a:rPr lang="de-DE" dirty="0" smtClean="0"/>
              <a:t> </a:t>
            </a:r>
            <a:r>
              <a:rPr lang="de-DE" dirty="0" err="1" smtClean="0"/>
              <a:t>hour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exercise</a:t>
            </a:r>
            <a:endParaRPr lang="de-DE" dirty="0" smtClean="0"/>
          </a:p>
          <a:p>
            <a:pPr lvl="1"/>
            <a:r>
              <a:rPr lang="de-DE" dirty="0" smtClean="0"/>
              <a:t>In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shows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exercise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will not </a:t>
            </a:r>
            <a:r>
              <a:rPr lang="de-DE" dirty="0" err="1" smtClean="0"/>
              <a:t>wait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whole</a:t>
            </a:r>
            <a:r>
              <a:rPr lang="de-DE" dirty="0" smtClean="0"/>
              <a:t> time </a:t>
            </a:r>
            <a:r>
              <a:rPr lang="de-DE" dirty="0" err="1" smtClean="0"/>
              <a:t>slot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news</a:t>
            </a:r>
            <a:endParaRPr lang="de-DE" dirty="0" smtClean="0"/>
          </a:p>
          <a:p>
            <a:pPr lvl="1"/>
            <a:r>
              <a:rPr lang="de-DE" dirty="0" err="1" smtClean="0"/>
              <a:t>Website@KOM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http://www.kom.tu-darmstadt.de/teaching/current-courses/sg-lecture0/overview1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r>
              <a:rPr lang="de-DE" dirty="0" smtClean="0"/>
              <a:t>Wiki, </a:t>
            </a:r>
            <a:r>
              <a:rPr lang="de-DE" dirty="0" err="1" smtClean="0"/>
              <a:t>including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 </a:t>
            </a:r>
            <a:r>
              <a:rPr lang="de-DE" dirty="0" err="1" smtClean="0"/>
              <a:t>slides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script</a:t>
            </a:r>
            <a:r>
              <a:rPr lang="de-DE" dirty="0"/>
              <a:t>: </a:t>
            </a:r>
            <a:r>
              <a:rPr lang="de-DE" dirty="0">
                <a:hlinkClick r:id="rId3" action="ppaction://hlinkfile"/>
              </a:rPr>
              <a:t>wiki.ktxsoftware.com</a:t>
            </a:r>
            <a:endParaRPr lang="de-DE" dirty="0" smtClean="0"/>
          </a:p>
          <a:p>
            <a:pPr lvl="1"/>
            <a:r>
              <a:rPr lang="de-DE" dirty="0"/>
              <a:t>Fachschafts-Forum: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www.fachschaft.informatik.tu-darmstadt.de/forum/viewforum.php?f=557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Organization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884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Mouse, Keyboard, Gamepad,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Mostly</a:t>
            </a:r>
            <a:r>
              <a:rPr lang="de-DE" dirty="0" smtClean="0"/>
              <a:t> trivial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lag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Minimize</a:t>
            </a:r>
            <a:r>
              <a:rPr lang="de-DE" dirty="0" smtClean="0"/>
              <a:t> time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Triple </a:t>
            </a:r>
            <a:r>
              <a:rPr lang="de-DE" dirty="0" err="1" smtClean="0"/>
              <a:t>buffering</a:t>
            </a:r>
            <a:r>
              <a:rPr lang="de-DE" dirty="0" smtClean="0"/>
              <a:t> </a:t>
            </a:r>
            <a:r>
              <a:rPr lang="de-DE" dirty="0" err="1" smtClean="0"/>
              <a:t>harmful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Computer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16386" name="Picture 2" descr="http://upload.wikimedia.org/wikipedia/commons/thumb/d/d3/NES-Power-Glove.jpg/1920px-NES-Power-Glov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24" y="3597895"/>
            <a:ext cx="6111664" cy="2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727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Input </a:t>
            </a:r>
            <a:r>
              <a:rPr lang="de-DE" dirty="0" err="1" smtClean="0"/>
              <a:t>inaccuracies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Compensate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overly</a:t>
            </a:r>
            <a:r>
              <a:rPr lang="de-DE" dirty="0" smtClean="0"/>
              <a:t> </a:t>
            </a:r>
            <a:r>
              <a:rPr lang="de-DE" dirty="0" err="1" smtClean="0"/>
              <a:t>optimistic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www.youtube.com/watch?v=KWbLOFGSEDo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computer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64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Open standards, not bound to a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Available almost anywhere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Even in the browser (</a:t>
            </a:r>
            <a:r>
              <a:rPr lang="en-US" dirty="0" err="1" smtClean="0"/>
              <a:t>Emscripten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C/C++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9885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Portable </a:t>
            </a:r>
            <a:r>
              <a:rPr lang="de-DE" dirty="0" err="1" smtClean="0"/>
              <a:t>assembler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Developed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/</a:t>
            </a:r>
            <a:r>
              <a:rPr lang="de-DE" dirty="0" err="1" smtClean="0"/>
              <a:t>with</a:t>
            </a:r>
            <a:r>
              <a:rPr lang="de-DE" dirty="0" smtClean="0"/>
              <a:t> UNIX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From</a:t>
            </a:r>
            <a:r>
              <a:rPr lang="de-DE" dirty="0" smtClean="0"/>
              <a:t> 1969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0640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Adds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concepts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regressions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Originally</a:t>
            </a:r>
            <a:r>
              <a:rPr lang="de-DE" dirty="0" smtClean="0"/>
              <a:t> „C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From</a:t>
            </a:r>
            <a:r>
              <a:rPr lang="de-DE" dirty="0" smtClean="0"/>
              <a:t> 1979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0261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Foo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	Foo() {</a:t>
            </a:r>
          </a:p>
          <a:p>
            <a:r>
              <a:rPr lang="en-US" dirty="0"/>
              <a:t>		x = 2;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private:</a:t>
            </a:r>
          </a:p>
          <a:p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x;</a:t>
            </a:r>
          </a:p>
          <a:p>
            <a:r>
              <a:rPr lang="en-US" dirty="0"/>
              <a:t>};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Classes</a:t>
            </a:r>
            <a:r>
              <a:rPr lang="de-DE" dirty="0" smtClean="0"/>
              <a:t> in C++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78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main(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argc</a:t>
            </a:r>
            <a:r>
              <a:rPr lang="en-US" dirty="0"/>
              <a:t>, char** </a:t>
            </a:r>
            <a:r>
              <a:rPr lang="en-US" dirty="0" err="1"/>
              <a:t>argv</a:t>
            </a:r>
            <a:r>
              <a:rPr lang="en-US" dirty="0"/>
              <a:t>) {</a:t>
            </a:r>
          </a:p>
          <a:p>
            <a:r>
              <a:rPr lang="en-US" dirty="0"/>
              <a:t>	return 0;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Main entry point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But not on every system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* is a pointer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 memory address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char* is used for strings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char** - multiple strings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Free </a:t>
            </a:r>
            <a:r>
              <a:rPr lang="de-DE" dirty="0" err="1" smtClean="0"/>
              <a:t>functions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8412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Using multiple source files is complicated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Compiler compiles single </a:t>
            </a:r>
            <a:r>
              <a:rPr lang="en-US" dirty="0" err="1" smtClean="0"/>
              <a:t>cpp</a:t>
            </a:r>
            <a:r>
              <a:rPr lang="en-US" dirty="0" smtClean="0"/>
              <a:t> file to object file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Files can #include other files in a preprocess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Use separate, minimal header files for #include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separate linker application links multiple object files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No standard to tell the linker what to do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Primary reason that compiling C/C++ is slow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Header </a:t>
            </a:r>
            <a:r>
              <a:rPr lang="de-DE" dirty="0" err="1" smtClean="0"/>
              <a:t>files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873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Foo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	</a:t>
            </a:r>
            <a:r>
              <a:rPr lang="en-US" dirty="0" smtClean="0"/>
              <a:t>Foo();</a:t>
            </a:r>
            <a:endParaRPr lang="en-US" dirty="0"/>
          </a:p>
          <a:p>
            <a:r>
              <a:rPr lang="en-US" dirty="0"/>
              <a:t>private:</a:t>
            </a:r>
          </a:p>
          <a:p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x;</a:t>
            </a:r>
          </a:p>
          <a:p>
            <a:r>
              <a:rPr lang="en-US" dirty="0"/>
              <a:t>};</a:t>
            </a:r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Foo.h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79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#include “</a:t>
            </a:r>
            <a:r>
              <a:rPr lang="en-US" dirty="0" err="1" smtClean="0"/>
              <a:t>Foo.h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r>
              <a:rPr lang="en-US" dirty="0" smtClean="0"/>
              <a:t>Foo::Foo() </a:t>
            </a:r>
            <a:r>
              <a:rPr lang="en-US" dirty="0"/>
              <a:t>{</a:t>
            </a:r>
          </a:p>
          <a:p>
            <a:r>
              <a:rPr lang="en-US" dirty="0"/>
              <a:t>	x = 2;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Foo.cpp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5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week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exercise</a:t>
            </a:r>
            <a:r>
              <a:rPr lang="de-DE" dirty="0" smtClean="0"/>
              <a:t> </a:t>
            </a:r>
            <a:r>
              <a:rPr lang="de-DE" dirty="0" err="1" smtClean="0"/>
              <a:t>sheet</a:t>
            </a:r>
            <a:endParaRPr lang="de-DE" dirty="0" smtClean="0"/>
          </a:p>
          <a:p>
            <a:pPr lvl="1"/>
            <a:r>
              <a:rPr lang="de-DE" dirty="0" err="1" smtClean="0"/>
              <a:t>Practical</a:t>
            </a:r>
            <a:r>
              <a:rPr lang="de-DE" dirty="0" smtClean="0"/>
              <a:t> (</a:t>
            </a:r>
            <a:r>
              <a:rPr lang="de-DE" dirty="0" err="1" smtClean="0"/>
              <a:t>programming</a:t>
            </a:r>
            <a:r>
              <a:rPr lang="de-DE" dirty="0" smtClean="0"/>
              <a:t>) </a:t>
            </a:r>
            <a:r>
              <a:rPr lang="de-DE" dirty="0" err="1" smtClean="0"/>
              <a:t>tasks</a:t>
            </a:r>
            <a:endParaRPr lang="de-DE" dirty="0" smtClean="0"/>
          </a:p>
          <a:p>
            <a:pPr lvl="1"/>
            <a:r>
              <a:rPr lang="de-DE" dirty="0" err="1" smtClean="0"/>
              <a:t>Theoretical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Exercise</a:t>
            </a:r>
            <a:r>
              <a:rPr lang="de-DE" dirty="0" smtClean="0"/>
              <a:t> </a:t>
            </a:r>
            <a:r>
              <a:rPr lang="de-DE" dirty="0" err="1" smtClean="0"/>
              <a:t>slot</a:t>
            </a:r>
            <a:r>
              <a:rPr lang="de-DE" dirty="0" smtClean="0"/>
              <a:t> on </a:t>
            </a:r>
            <a:r>
              <a:rPr lang="de-DE" dirty="0" err="1" smtClean="0"/>
              <a:t>Fridays</a:t>
            </a:r>
            <a:endParaRPr lang="de-DE" dirty="0" smtClean="0"/>
          </a:p>
          <a:p>
            <a:pPr lvl="1"/>
            <a:r>
              <a:rPr lang="de-DE" dirty="0" err="1" smtClean="0"/>
              <a:t>Discuss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exercise</a:t>
            </a:r>
            <a:endParaRPr lang="de-DE" dirty="0" smtClean="0"/>
          </a:p>
          <a:p>
            <a:pPr lvl="1"/>
            <a:r>
              <a:rPr lang="de-DE" dirty="0" smtClean="0"/>
              <a:t>Show </a:t>
            </a:r>
            <a:r>
              <a:rPr lang="de-DE" dirty="0" err="1" smtClean="0"/>
              <a:t>interesting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Exercises</a:t>
            </a:r>
            <a:r>
              <a:rPr lang="de-DE" dirty="0" smtClean="0"/>
              <a:t> will </a:t>
            </a:r>
            <a:r>
              <a:rPr lang="de-DE" dirty="0" err="1" smtClean="0"/>
              <a:t>have</a:t>
            </a:r>
            <a:r>
              <a:rPr lang="de-DE" dirty="0" smtClean="0"/>
              <a:t> due </a:t>
            </a:r>
            <a:r>
              <a:rPr lang="de-DE" dirty="0" err="1" smtClean="0"/>
              <a:t>dates</a:t>
            </a:r>
            <a:endParaRPr lang="de-DE" dirty="0" smtClean="0"/>
          </a:p>
          <a:p>
            <a:pPr lvl="1"/>
            <a:r>
              <a:rPr lang="de-DE" dirty="0" smtClean="0"/>
              <a:t>These </a:t>
            </a:r>
            <a:r>
              <a:rPr lang="de-DE" dirty="0" err="1" smtClean="0"/>
              <a:t>dates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non-</a:t>
            </a:r>
            <a:r>
              <a:rPr lang="de-DE" dirty="0" err="1" smtClean="0"/>
              <a:t>negotiable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Bonus Points</a:t>
            </a:r>
          </a:p>
          <a:p>
            <a:pPr lvl="1"/>
            <a:r>
              <a:rPr lang="de-DE" dirty="0" smtClean="0"/>
              <a:t>&gt;50%: 0.3; &gt;70%: 0.7; &gt;90%: 1.0</a:t>
            </a:r>
          </a:p>
          <a:p>
            <a:pPr lvl="1"/>
            <a:r>
              <a:rPr lang="de-DE" dirty="0" smtClean="0"/>
              <a:t>The </a:t>
            </a:r>
            <a:r>
              <a:rPr lang="de-DE" dirty="0" err="1" smtClean="0"/>
              <a:t>exam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passed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bonus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– </a:t>
            </a:r>
            <a:r>
              <a:rPr lang="de-DE" dirty="0" err="1" smtClean="0"/>
              <a:t>bonus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after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exam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passed</a:t>
            </a:r>
            <a:r>
              <a:rPr lang="de-DE" dirty="0" smtClean="0"/>
              <a:t> </a:t>
            </a:r>
            <a:r>
              <a:rPr lang="de-DE" dirty="0" err="1" smtClean="0"/>
              <a:t>regularly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8965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big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Templates (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Java‘s</a:t>
            </a:r>
            <a:r>
              <a:rPr lang="de-DE" dirty="0" smtClean="0"/>
              <a:t> </a:t>
            </a:r>
            <a:r>
              <a:rPr lang="de-DE" dirty="0" err="1" smtClean="0"/>
              <a:t>generics</a:t>
            </a:r>
            <a:r>
              <a:rPr lang="de-DE" dirty="0" smtClean="0"/>
              <a:t>)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turing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Contains</a:t>
            </a:r>
            <a:r>
              <a:rPr lang="de-DE" dirty="0" smtClean="0"/>
              <a:t> </a:t>
            </a:r>
            <a:r>
              <a:rPr lang="de-DE" dirty="0" err="1" smtClean="0"/>
              <a:t>fancy</a:t>
            </a:r>
            <a:r>
              <a:rPr lang="de-DE" dirty="0" smtClean="0"/>
              <a:t> </a:t>
            </a:r>
            <a:r>
              <a:rPr lang="de-DE" dirty="0" err="1" smtClean="0"/>
              <a:t>library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Automates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somewhat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std</a:t>
            </a:r>
            <a:r>
              <a:rPr lang="de-DE" dirty="0" smtClean="0"/>
              <a:t>::</a:t>
            </a:r>
            <a:r>
              <a:rPr lang="de-DE" dirty="0" err="1" smtClean="0"/>
              <a:t>string</a:t>
            </a:r>
            <a:r>
              <a:rPr lang="de-DE" dirty="0" smtClean="0"/>
              <a:t>, </a:t>
            </a:r>
            <a:r>
              <a:rPr lang="de-DE" dirty="0" err="1" smtClean="0"/>
              <a:t>std</a:t>
            </a:r>
            <a:r>
              <a:rPr lang="de-DE" dirty="0" smtClean="0"/>
              <a:t>::</a:t>
            </a:r>
            <a:r>
              <a:rPr lang="de-DE" dirty="0" err="1" smtClean="0"/>
              <a:t>vector</a:t>
            </a:r>
            <a:r>
              <a:rPr lang="de-DE" dirty="0" smtClean="0"/>
              <a:t>, …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boost</a:t>
            </a:r>
            <a:r>
              <a:rPr lang="de-DE" dirty="0" smtClean="0"/>
              <a:t> Library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Widely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Big, </a:t>
            </a:r>
            <a:r>
              <a:rPr lang="de-DE" dirty="0" err="1" smtClean="0"/>
              <a:t>std</a:t>
            </a:r>
            <a:r>
              <a:rPr lang="de-DE" dirty="0" smtClean="0"/>
              <a:t> style </a:t>
            </a:r>
            <a:r>
              <a:rPr lang="de-DE" dirty="0" err="1" smtClean="0"/>
              <a:t>library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C++ in 20XX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746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Typically C with just a few C++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Avoid templates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Very hard to debug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Avoid exceptions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Can have performance impact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Can introduce resource leaks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Avoid C++ standard library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Different implementations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Unpredictable allocations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C/C++ in Games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4858138"/>
            <a:ext cx="4520580" cy="14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2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Files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That‘s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support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Special </a:t>
            </a:r>
            <a:r>
              <a:rPr lang="de-DE" dirty="0" err="1" smtClean="0"/>
              <a:t>directories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Memory </a:t>
            </a:r>
            <a:r>
              <a:rPr lang="de-DE" dirty="0" err="1" smtClean="0"/>
              <a:t>mapped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94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Standard API </a:t>
            </a:r>
            <a:r>
              <a:rPr lang="de-DE" dirty="0" err="1" smtClean="0"/>
              <a:t>for</a:t>
            </a:r>
            <a:r>
              <a:rPr lang="de-DE" dirty="0" smtClean="0"/>
              <a:t> Graphics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Many</a:t>
            </a:r>
            <a:r>
              <a:rPr lang="de-DE" dirty="0" smtClean="0"/>
              <a:t> different </a:t>
            </a:r>
            <a:r>
              <a:rPr lang="de-DE" dirty="0" err="1" smtClean="0"/>
              <a:t>versions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on </a:t>
            </a:r>
            <a:r>
              <a:rPr lang="de-DE" dirty="0" err="1" smtClean="0"/>
              <a:t>consoles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Questionable</a:t>
            </a:r>
            <a:r>
              <a:rPr lang="de-DE" dirty="0" smtClean="0"/>
              <a:t> </a:t>
            </a:r>
            <a:r>
              <a:rPr lang="de-DE" dirty="0" err="1" smtClean="0"/>
              <a:t>support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Apple </a:t>
            </a:r>
            <a:r>
              <a:rPr lang="de-DE" dirty="0" err="1" smtClean="0"/>
              <a:t>and</a:t>
            </a:r>
            <a:r>
              <a:rPr lang="de-DE" dirty="0" smtClean="0"/>
              <a:t> Microsoft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OpenGL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4081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GLSL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Part </a:t>
            </a:r>
            <a:r>
              <a:rPr lang="de-DE" dirty="0" err="1" smtClean="0"/>
              <a:t>of</a:t>
            </a:r>
            <a:r>
              <a:rPr lang="de-DE" dirty="0" smtClean="0"/>
              <a:t> OpenGL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HLSL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Microsoft (Direct3D </a:t>
            </a:r>
            <a:r>
              <a:rPr lang="de-DE" dirty="0" err="1" smtClean="0"/>
              <a:t>and</a:t>
            </a:r>
            <a:r>
              <a:rPr lang="de-DE" dirty="0" smtClean="0"/>
              <a:t> Xbox)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Sony (all </a:t>
            </a:r>
            <a:r>
              <a:rPr lang="de-DE" dirty="0" err="1" smtClean="0"/>
              <a:t>PlayStations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Metal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Apple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GPU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2555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Practically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standards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SDL </a:t>
            </a:r>
            <a:r>
              <a:rPr lang="de-DE" dirty="0" err="1" smtClean="0"/>
              <a:t>can</a:t>
            </a:r>
            <a:r>
              <a:rPr lang="de-DE" dirty="0" smtClean="0"/>
              <a:t> do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job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Audio, Keyboard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6375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APIs </a:t>
            </a:r>
            <a:r>
              <a:rPr lang="de-DE" dirty="0" err="1" smtClean="0"/>
              <a:t>for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Graphics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Audio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Input Devices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File </a:t>
            </a:r>
            <a:r>
              <a:rPr lang="de-DE" dirty="0"/>
              <a:t>A</a:t>
            </a:r>
            <a:r>
              <a:rPr lang="de-DE" dirty="0" smtClean="0"/>
              <a:t>ccess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GLSL </a:t>
            </a:r>
            <a:r>
              <a:rPr lang="de-DE" dirty="0" err="1" smtClean="0"/>
              <a:t>cross</a:t>
            </a:r>
            <a:r>
              <a:rPr lang="de-DE" dirty="0" smtClean="0"/>
              <a:t> </a:t>
            </a:r>
            <a:r>
              <a:rPr lang="de-DE" dirty="0" err="1" smtClean="0"/>
              <a:t>compiler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>
              <a:hlinkClick r:id="rId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github.com/KTXSoftware/Kore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Introductions</a:t>
            </a:r>
            <a:r>
              <a:rPr lang="de-DE" dirty="0" smtClean="0"/>
              <a:t> at </a:t>
            </a:r>
            <a:r>
              <a:rPr lang="de-DE" dirty="0" smtClean="0">
                <a:hlinkClick r:id="rId3"/>
              </a:rPr>
              <a:t>http://wiki.ktxsoftware.com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27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Group </a:t>
            </a:r>
            <a:r>
              <a:rPr lang="de-DE" dirty="0" err="1" smtClean="0"/>
              <a:t>Exercises</a:t>
            </a:r>
            <a:endParaRPr lang="de-DE" dirty="0" smtClean="0"/>
          </a:p>
          <a:p>
            <a:pPr lvl="1"/>
            <a:r>
              <a:rPr lang="de-DE" dirty="0" err="1" smtClean="0"/>
              <a:t>Allowed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exercises</a:t>
            </a:r>
            <a:r>
              <a:rPr lang="de-DE" dirty="0" smtClean="0"/>
              <a:t> in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smtClean="0"/>
              <a:t>3 </a:t>
            </a:r>
            <a:r>
              <a:rPr lang="de-DE" b="1" dirty="0" err="1" smtClean="0"/>
              <a:t>members</a:t>
            </a:r>
            <a:endParaRPr lang="de-DE" b="1" dirty="0"/>
          </a:p>
          <a:p>
            <a:pPr lvl="1"/>
            <a:r>
              <a:rPr lang="de-DE" dirty="0" smtClean="0"/>
              <a:t>Turn in </a:t>
            </a:r>
            <a:r>
              <a:rPr lang="de-DE" dirty="0" err="1" smtClean="0"/>
              <a:t>exercises</a:t>
            </a:r>
            <a:r>
              <a:rPr lang="de-DE" dirty="0" smtClean="0"/>
              <a:t> via FTP </a:t>
            </a:r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Friday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week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exercise</a:t>
            </a:r>
            <a:r>
              <a:rPr lang="de-DE" dirty="0" smtClean="0"/>
              <a:t> </a:t>
            </a:r>
            <a:r>
              <a:rPr lang="de-DE" dirty="0" err="1" smtClean="0"/>
              <a:t>starts</a:t>
            </a:r>
            <a:r>
              <a:rPr lang="de-DE" dirty="0" smtClean="0"/>
              <a:t> (11:40)</a:t>
            </a:r>
          </a:p>
          <a:p>
            <a:pPr lvl="1"/>
            <a:endParaRPr lang="de-DE" dirty="0"/>
          </a:p>
          <a:p>
            <a:r>
              <a:rPr lang="de-DE" dirty="0" smtClean="0"/>
              <a:t>Group Formation</a:t>
            </a:r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endParaRPr lang="de-DE" dirty="0"/>
          </a:p>
          <a:p>
            <a:pPr lvl="1"/>
            <a:r>
              <a:rPr lang="de-DE" dirty="0" smtClean="0"/>
              <a:t>Send </a:t>
            </a:r>
            <a:r>
              <a:rPr lang="de-DE" dirty="0" err="1" smtClean="0"/>
              <a:t>group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smtClean="0">
                <a:hlinkClick r:id="rId2"/>
              </a:rPr>
              <a:t>game-technology@kom.tu-darmstadt.de</a:t>
            </a:r>
            <a:r>
              <a:rPr lang="de-DE" dirty="0" smtClean="0"/>
              <a:t>, </a:t>
            </a:r>
            <a:r>
              <a:rPr lang="de-DE" dirty="0" err="1" smtClean="0"/>
              <a:t>including</a:t>
            </a:r>
            <a:r>
              <a:rPr lang="de-DE" dirty="0" smtClean="0"/>
              <a:t>:</a:t>
            </a:r>
          </a:p>
          <a:p>
            <a:pPr lvl="2"/>
            <a:r>
              <a:rPr lang="de-DE" dirty="0" smtClean="0"/>
              <a:t>Group </a:t>
            </a:r>
            <a:r>
              <a:rPr lang="de-DE" dirty="0" err="1" smtClean="0"/>
              <a:t>name</a:t>
            </a:r>
            <a:endParaRPr lang="de-DE" dirty="0" smtClean="0"/>
          </a:p>
          <a:p>
            <a:pPr lvl="2"/>
            <a:r>
              <a:rPr lang="de-DE" dirty="0" err="1" smtClean="0"/>
              <a:t>Names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members</a:t>
            </a:r>
            <a:endParaRPr lang="de-DE" dirty="0" smtClean="0"/>
          </a:p>
          <a:p>
            <a:pPr lvl="2"/>
            <a:r>
              <a:rPr lang="de-DE" dirty="0" smtClean="0"/>
              <a:t>Mail </a:t>
            </a:r>
            <a:r>
              <a:rPr lang="de-DE" dirty="0" err="1" smtClean="0"/>
              <a:t>adresses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members</a:t>
            </a:r>
            <a:endParaRPr lang="de-DE" dirty="0" smtClean="0"/>
          </a:p>
          <a:p>
            <a:pPr lvl="1"/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Tuesday</a:t>
            </a:r>
            <a:r>
              <a:rPr lang="de-DE" dirty="0" smtClean="0"/>
              <a:t>, 21.10.2014, 23:59</a:t>
            </a:r>
          </a:p>
          <a:p>
            <a:endParaRPr lang="de-DE" dirty="0" smtClean="0"/>
          </a:p>
          <a:p>
            <a:r>
              <a:rPr lang="de-DE" dirty="0" err="1" smtClean="0"/>
              <a:t>Turning</a:t>
            </a:r>
            <a:r>
              <a:rPr lang="de-DE" dirty="0" smtClean="0"/>
              <a:t> in Solutions</a:t>
            </a:r>
          </a:p>
          <a:p>
            <a:pPr lvl="1"/>
            <a:r>
              <a:rPr lang="de-DE" dirty="0" err="1" smtClean="0"/>
              <a:t>Theory</a:t>
            </a:r>
            <a:r>
              <a:rPr lang="de-DE" dirty="0" smtClean="0"/>
              <a:t>: As PDF, </a:t>
            </a:r>
            <a:r>
              <a:rPr lang="de-DE" dirty="0" err="1" smtClean="0"/>
              <a:t>scan</a:t>
            </a:r>
            <a:r>
              <a:rPr lang="de-DE" dirty="0" smtClean="0"/>
              <a:t> </a:t>
            </a:r>
            <a:r>
              <a:rPr lang="de-DE" dirty="0" err="1" smtClean="0"/>
              <a:t>written</a:t>
            </a:r>
            <a:r>
              <a:rPr lang="de-DE" dirty="0" smtClean="0"/>
              <a:t> </a:t>
            </a:r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digitally</a:t>
            </a:r>
            <a:endParaRPr lang="de-DE" dirty="0" smtClean="0"/>
          </a:p>
          <a:p>
            <a:pPr lvl="1"/>
            <a:r>
              <a:rPr lang="de-DE" dirty="0" smtClean="0"/>
              <a:t>Source Code: See </a:t>
            </a:r>
            <a:r>
              <a:rPr lang="de-DE" dirty="0" err="1" smtClean="0"/>
              <a:t>today‘s</a:t>
            </a:r>
            <a:r>
              <a:rPr lang="de-DE" dirty="0" smtClean="0"/>
              <a:t> C++ </a:t>
            </a:r>
            <a:r>
              <a:rPr lang="de-DE" dirty="0" err="1" smtClean="0"/>
              <a:t>lecture</a:t>
            </a:r>
            <a:r>
              <a:rPr lang="de-DE" dirty="0" smtClean="0"/>
              <a:t>…</a:t>
            </a:r>
            <a:endParaRPr lang="de-DE" dirty="0"/>
          </a:p>
          <a:p>
            <a:pPr marL="350838" lvl="2" indent="0">
              <a:buNone/>
            </a:pPr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56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294916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Mechanics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6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7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8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class</a:t>
            </a:r>
            <a:r>
              <a:rPr lang="de-DE" dirty="0" smtClean="0"/>
              <a:t> will </a:t>
            </a:r>
            <a:r>
              <a:rPr lang="de-DE" dirty="0" err="1" smtClean="0"/>
              <a:t>require</a:t>
            </a:r>
            <a:r>
              <a:rPr lang="de-DE" dirty="0" smtClean="0"/>
              <a:t> </a:t>
            </a:r>
            <a:r>
              <a:rPr lang="de-DE" dirty="0" err="1" smtClean="0"/>
              <a:t>programming</a:t>
            </a:r>
            <a:endParaRPr lang="de-DE" dirty="0" smtClean="0"/>
          </a:p>
          <a:p>
            <a:pPr lvl="1"/>
            <a:r>
              <a:rPr lang="de-DE" dirty="0" smtClean="0"/>
              <a:t>C++</a:t>
            </a:r>
          </a:p>
          <a:p>
            <a:pPr lvl="1"/>
            <a:r>
              <a:rPr lang="de-DE" dirty="0" smtClean="0"/>
              <a:t>GLSL</a:t>
            </a:r>
          </a:p>
          <a:p>
            <a:pPr lvl="1"/>
            <a:r>
              <a:rPr lang="de-DE" dirty="0" smtClean="0"/>
              <a:t>(</a:t>
            </a:r>
            <a:r>
              <a:rPr lang="de-DE" dirty="0" err="1" smtClean="0"/>
              <a:t>Lua</a:t>
            </a:r>
            <a:r>
              <a:rPr lang="de-DE" dirty="0" smtClean="0"/>
              <a:t>)</a:t>
            </a:r>
          </a:p>
          <a:p>
            <a:pPr lvl="1"/>
            <a:endParaRPr lang="de-DE" dirty="0"/>
          </a:p>
          <a:p>
            <a:r>
              <a:rPr lang="de-DE" dirty="0" smtClean="0"/>
              <a:t>This </a:t>
            </a:r>
            <a:r>
              <a:rPr lang="de-DE" dirty="0" err="1" smtClean="0"/>
              <a:t>class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hands</a:t>
            </a:r>
            <a:r>
              <a:rPr lang="de-DE" dirty="0" smtClean="0"/>
              <a:t>-on</a:t>
            </a:r>
          </a:p>
          <a:p>
            <a:pPr lvl="1"/>
            <a:r>
              <a:rPr lang="de-DE" dirty="0" err="1" smtClean="0"/>
              <a:t>Exercises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understand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topics</a:t>
            </a:r>
            <a:endParaRPr lang="de-DE" dirty="0"/>
          </a:p>
          <a:p>
            <a:pPr lvl="1"/>
            <a:r>
              <a:rPr lang="de-DE" dirty="0" smtClean="0"/>
              <a:t>Work </a:t>
            </a:r>
            <a:r>
              <a:rPr lang="de-DE" dirty="0" err="1" smtClean="0"/>
              <a:t>sheets</a:t>
            </a:r>
            <a:r>
              <a:rPr lang="de-DE" dirty="0" smtClean="0"/>
              <a:t> will </a:t>
            </a:r>
            <a:r>
              <a:rPr lang="de-DE" dirty="0" err="1" smtClean="0"/>
              <a:t>include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practical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r>
              <a:rPr lang="de-DE" dirty="0" smtClean="0"/>
              <a:t> </a:t>
            </a:r>
            <a:r>
              <a:rPr lang="de-DE" dirty="0" err="1" smtClean="0"/>
              <a:t>issues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This </a:t>
            </a:r>
            <a:r>
              <a:rPr lang="de-DE" dirty="0" err="1" smtClean="0"/>
              <a:t>class</a:t>
            </a:r>
            <a:r>
              <a:rPr lang="de-DE" dirty="0" smtClean="0"/>
              <a:t> will </a:t>
            </a:r>
            <a:r>
              <a:rPr lang="de-DE" dirty="0" err="1" smtClean="0"/>
              <a:t>cover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pPr lvl="1"/>
            <a:r>
              <a:rPr lang="de-DE" dirty="0" smtClean="0"/>
              <a:t>The </a:t>
            </a:r>
            <a:r>
              <a:rPr lang="de-DE" dirty="0" err="1" smtClean="0"/>
              <a:t>whole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engine</a:t>
            </a:r>
            <a:r>
              <a:rPr lang="de-DE" dirty="0" smtClean="0"/>
              <a:t> </a:t>
            </a:r>
            <a:r>
              <a:rPr lang="de-DE" dirty="0" err="1" smtClean="0"/>
              <a:t>stack</a:t>
            </a:r>
            <a:endParaRPr lang="de-DE" dirty="0"/>
          </a:p>
          <a:p>
            <a:pPr lvl="1"/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detailed</a:t>
            </a:r>
            <a:r>
              <a:rPr lang="de-DE" dirty="0"/>
              <a:t> </a:t>
            </a:r>
            <a:r>
              <a:rPr lang="de-DE" dirty="0" err="1" smtClean="0"/>
              <a:t>looks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implementations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Warning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68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Serious</a:t>
            </a:r>
            <a:r>
              <a:rPr lang="de-DE" dirty="0" smtClean="0"/>
              <a:t> Games</a:t>
            </a:r>
          </a:p>
          <a:p>
            <a:pPr lvl="1"/>
            <a:r>
              <a:rPr lang="de-DE" dirty="0" err="1" smtClean="0"/>
              <a:t>Lecture</a:t>
            </a:r>
            <a:endParaRPr lang="de-DE" dirty="0" smtClean="0"/>
          </a:p>
          <a:p>
            <a:pPr lvl="1"/>
            <a:r>
              <a:rPr lang="de-DE" dirty="0" smtClean="0"/>
              <a:t>Seminar</a:t>
            </a:r>
          </a:p>
          <a:p>
            <a:pPr lvl="1"/>
            <a:r>
              <a:rPr lang="de-DE" dirty="0" smtClean="0"/>
              <a:t>(Projekt)Praktikum</a:t>
            </a:r>
          </a:p>
          <a:p>
            <a:pPr lvl="1"/>
            <a:endParaRPr lang="de-DE" dirty="0"/>
          </a:p>
          <a:p>
            <a:r>
              <a:rPr lang="de-DE" dirty="0" smtClean="0"/>
              <a:t>Urban </a:t>
            </a:r>
            <a:r>
              <a:rPr lang="de-DE" dirty="0" err="1" smtClean="0"/>
              <a:t>Health</a:t>
            </a:r>
            <a:r>
              <a:rPr lang="de-DE" dirty="0" smtClean="0"/>
              <a:t> Games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r>
              <a:rPr lang="de-DE" dirty="0" smtClean="0"/>
              <a:t>FIF Schwerpunkt </a:t>
            </a:r>
            <a:r>
              <a:rPr lang="de-DE" dirty="0" err="1" smtClean="0"/>
              <a:t>Serious</a:t>
            </a:r>
            <a:r>
              <a:rPr lang="de-DE" dirty="0" smtClean="0"/>
              <a:t> Games</a:t>
            </a:r>
          </a:p>
          <a:p>
            <a:pPr lvl="1"/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www.fif.tu-darmstadt.de/fif_topics_structure/fif_serious_games_structure_ref/index.de.jsp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Computer Graphics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Relation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lectures</a:t>
            </a:r>
            <a:endParaRPr lang="de-DE" dirty="0"/>
          </a:p>
        </p:txBody>
      </p:sp>
      <p:pic>
        <p:nvPicPr>
          <p:cNvPr id="1026" name="Picture 2" descr="http://www.fif.tu-darmstadt.de/media/fif_forum_interdisziplinaere_forschung/medien/bilddokumente/logos_1/logo_fi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05064"/>
            <a:ext cx="1333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57053"/>
      </p:ext>
    </p:extLst>
  </p:cSld>
  <p:clrMapOvr>
    <a:masterClrMapping/>
  </p:clrMapOvr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1329</Words>
  <Application>Microsoft Office PowerPoint</Application>
  <PresentationFormat>Bildschirmpräsentation (4:3)</PresentationFormat>
  <Paragraphs>486</Paragraphs>
  <Slides>56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57" baseType="lpstr">
      <vt:lpstr>1_H0</vt:lpstr>
      <vt:lpstr>Game Technology</vt:lpstr>
      <vt:lpstr>Welcome!</vt:lpstr>
      <vt:lpstr>Organization</vt:lpstr>
      <vt:lpstr>Organization</vt:lpstr>
      <vt:lpstr>Exercises</vt:lpstr>
      <vt:lpstr>Exercises</vt:lpstr>
      <vt:lpstr>Preliminary timetable</vt:lpstr>
      <vt:lpstr>Warning</vt:lpstr>
      <vt:lpstr>Relation to other lectures</vt:lpstr>
      <vt:lpstr>Questions &amp; Contact</vt:lpstr>
      <vt:lpstr>Video Games</vt:lpstr>
      <vt:lpstr>Focus on Performance</vt:lpstr>
      <vt:lpstr>Pseudo-realistic realtime simulations</vt:lpstr>
      <vt:lpstr>Pseudo-realistic realtime simulations</vt:lpstr>
      <vt:lpstr>Pseudo-realistic realtime simulations</vt:lpstr>
      <vt:lpstr>Pseudo-realistic realtime simulations</vt:lpstr>
      <vt:lpstr>Human-Machine data transfer</vt:lpstr>
      <vt:lpstr>Humans</vt:lpstr>
      <vt:lpstr>Humans</vt:lpstr>
      <vt:lpstr>Eyes and Ears</vt:lpstr>
      <vt:lpstr>Waves</vt:lpstr>
      <vt:lpstr>Wave Interaction</vt:lpstr>
      <vt:lpstr>Light Waves</vt:lpstr>
      <vt:lpstr>Optical Sensors</vt:lpstr>
      <vt:lpstr>The eye</vt:lpstr>
      <vt:lpstr>Red, green and blue</vt:lpstr>
      <vt:lpstr>Monitors</vt:lpstr>
      <vt:lpstr>Computer -&gt; Monitor</vt:lpstr>
      <vt:lpstr>Vertical Sync</vt:lpstr>
      <vt:lpstr>Double Buffering</vt:lpstr>
      <vt:lpstr>Gamma</vt:lpstr>
      <vt:lpstr>Sound Waves</vt:lpstr>
      <vt:lpstr>Sound sensors</vt:lpstr>
      <vt:lpstr>Loudspeakers</vt:lpstr>
      <vt:lpstr>Computer -&gt; Speaker</vt:lpstr>
      <vt:lpstr>Sound Mixing</vt:lpstr>
      <vt:lpstr>Rumble / Force Feedback</vt:lpstr>
      <vt:lpstr>Acceleration output</vt:lpstr>
      <vt:lpstr>Kinesthetic</vt:lpstr>
      <vt:lpstr>Computer input</vt:lpstr>
      <vt:lpstr>Complex computer input</vt:lpstr>
      <vt:lpstr>C/C++</vt:lpstr>
      <vt:lpstr>C</vt:lpstr>
      <vt:lpstr>C++</vt:lpstr>
      <vt:lpstr>Classes in C++</vt:lpstr>
      <vt:lpstr>Free functions</vt:lpstr>
      <vt:lpstr>Header files</vt:lpstr>
      <vt:lpstr>Foo.h</vt:lpstr>
      <vt:lpstr>Foo.cpp</vt:lpstr>
      <vt:lpstr>C++ in 20XX</vt:lpstr>
      <vt:lpstr>C/C++ in Games</vt:lpstr>
      <vt:lpstr>Hardware Access</vt:lpstr>
      <vt:lpstr>OpenGL</vt:lpstr>
      <vt:lpstr>GPU Programming Languages</vt:lpstr>
      <vt:lpstr>Audio, Keyboard</vt:lpstr>
      <vt:lpstr>Kore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Florian</cp:lastModifiedBy>
  <cp:revision>257</cp:revision>
  <dcterms:modified xsi:type="dcterms:W3CDTF">2014-10-16T22:53:41Z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